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80" r:id="rId5"/>
    <p:sldId id="259" r:id="rId6"/>
    <p:sldId id="281" r:id="rId7"/>
    <p:sldId id="282" r:id="rId8"/>
    <p:sldId id="279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88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/Blue">
    <p:bg>
      <p:bgPr>
        <a:solidFill>
          <a:srgbClr val="862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2-Divider.jpg" descr="2-Divid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Line"/>
          <p:cNvSpPr/>
          <p:nvPr/>
        </p:nvSpPr>
        <p:spPr>
          <a:xfrm flipV="1">
            <a:off x="634999" y="1756370"/>
            <a:ext cx="2" cy="10100806"/>
          </a:xfrm>
          <a:prstGeom prst="line">
            <a:avLst/>
          </a:prstGeom>
          <a:ln w="6350">
            <a:solidFill>
              <a:srgbClr val="FFFFFF">
                <a:alpha val="7468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49400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" name="Group"/>
          <p:cNvGrpSpPr/>
          <p:nvPr/>
        </p:nvGrpSpPr>
        <p:grpSpPr>
          <a:xfrm>
            <a:off x="447579" y="-256681"/>
            <a:ext cx="654242" cy="12114249"/>
            <a:chOff x="0" y="0"/>
            <a:chExt cx="654240" cy="12114247"/>
          </a:xfrm>
        </p:grpSpPr>
        <p:sp>
          <p:nvSpPr>
            <p:cNvPr id="30" name="Line"/>
            <p:cNvSpPr/>
            <p:nvPr/>
          </p:nvSpPr>
          <p:spPr>
            <a:xfrm flipV="1">
              <a:off x="187420" y="2013050"/>
              <a:ext cx="1" cy="58589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" name="&gt;_"/>
            <p:cNvSpPr txBox="1"/>
            <p:nvPr/>
          </p:nvSpPr>
          <p:spPr>
            <a:xfrm>
              <a:off x="0" y="0"/>
              <a:ext cx="654241" cy="118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12700">
                <a:lnSpc>
                  <a:spcPts val="1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 spc="0">
                  <a:solidFill>
                    <a:srgbClr val="FFFFFF"/>
                  </a:solidFill>
                  <a:latin typeface="Greycliff CF Light"/>
                  <a:ea typeface="Greycliff CF Light"/>
                  <a:cs typeface="Greycliff CF Light"/>
                  <a:sym typeface="Greycliff CF Light"/>
                </a:defRPr>
              </a:lvl1pPr>
            </a:lstStyle>
            <a:p>
              <a:r>
                <a:t>&gt;_</a:t>
              </a:r>
            </a:p>
          </p:txBody>
        </p:sp>
        <p:pic>
          <p:nvPicPr>
            <p:cNvPr id="32" name="Image" descr="Image"/>
            <p:cNvPicPr>
              <a:picLocks noChangeAspect="1"/>
            </p:cNvPicPr>
            <p:nvPr/>
          </p:nvPicPr>
          <p:blipFill>
            <a:blip r:embed="rId4">
              <a:alphaModFix amt="90000"/>
            </a:blip>
            <a:srcRect/>
            <a:stretch>
              <a:fillRect/>
            </a:stretch>
          </p:blipFill>
          <p:spPr>
            <a:xfrm>
              <a:off x="51953" y="8558247"/>
              <a:ext cx="279401" cy="355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5600" y="13030200"/>
            <a:ext cx="300025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roje statu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102" y="0"/>
            <a:ext cx="242189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" descr="Image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22361563" y="224844"/>
            <a:ext cx="11049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" descr="Image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>
            <a:off x="20812128" y="4887959"/>
            <a:ext cx="11049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5494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9600" y="0"/>
            <a:ext cx="9804400" cy="1176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7400" y="0"/>
            <a:ext cx="7086600" cy="849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9050" y="-419749"/>
            <a:ext cx="1104900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7236" y="1787625"/>
            <a:ext cx="11049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750" y="2032529"/>
            <a:ext cx="1104900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2128" y="4887959"/>
            <a:ext cx="1104901" cy="1104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" name="Group"/>
          <p:cNvGrpSpPr/>
          <p:nvPr/>
        </p:nvGrpSpPr>
        <p:grpSpPr>
          <a:xfrm>
            <a:off x="447579" y="-256681"/>
            <a:ext cx="654242" cy="12114249"/>
            <a:chOff x="0" y="0"/>
            <a:chExt cx="654240" cy="12114247"/>
          </a:xfrm>
        </p:grpSpPr>
        <p:sp>
          <p:nvSpPr>
            <p:cNvPr id="66" name="Line"/>
            <p:cNvSpPr/>
            <p:nvPr/>
          </p:nvSpPr>
          <p:spPr>
            <a:xfrm flipV="1">
              <a:off x="187420" y="2013050"/>
              <a:ext cx="1" cy="58589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" name="&gt;_"/>
            <p:cNvSpPr txBox="1"/>
            <p:nvPr/>
          </p:nvSpPr>
          <p:spPr>
            <a:xfrm>
              <a:off x="0" y="0"/>
              <a:ext cx="654241" cy="118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12700">
                <a:lnSpc>
                  <a:spcPts val="1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 spc="0">
                  <a:solidFill>
                    <a:srgbClr val="FFFFFF"/>
                  </a:solidFill>
                  <a:latin typeface="Greycliff CF Bold"/>
                  <a:ea typeface="Greycliff CF Bold"/>
                  <a:cs typeface="Greycliff CF Bold"/>
                  <a:sym typeface="Greycliff CF Bold"/>
                </a:defRPr>
              </a:lvl1pPr>
            </a:lstStyle>
            <a:p>
              <a:r>
                <a:t>&gt;_</a:t>
              </a:r>
            </a:p>
          </p:txBody>
        </p:sp>
        <p:pic>
          <p:nvPicPr>
            <p:cNvPr id="68" name="Image" descr="Image"/>
            <p:cNvPicPr>
              <a:picLocks noChangeAspect="1"/>
            </p:cNvPicPr>
            <p:nvPr/>
          </p:nvPicPr>
          <p:blipFill>
            <a:blip r:embed="rId10">
              <a:alphaModFix amt="90000"/>
            </a:blip>
            <a:stretch>
              <a:fillRect/>
            </a:stretch>
          </p:blipFill>
          <p:spPr>
            <a:xfrm>
              <a:off x="51953" y="8558247"/>
              <a:ext cx="279401" cy="355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6540" y="13028082"/>
            <a:ext cx="300025" cy="342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jpg" descr="b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126" y="0"/>
            <a:ext cx="153035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2300" y="7366000"/>
            <a:ext cx="9791700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24-Tesekkurler.jpg" descr="24-Tesekkurler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Untitled-1.png" descr="Untitled-1.png"/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9163126" y="12700"/>
            <a:ext cx="15303501" cy="13690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"/>
          <p:cNvGrpSpPr/>
          <p:nvPr/>
        </p:nvGrpSpPr>
        <p:grpSpPr>
          <a:xfrm>
            <a:off x="447579" y="-256681"/>
            <a:ext cx="654242" cy="12114249"/>
            <a:chOff x="0" y="0"/>
            <a:chExt cx="654240" cy="12114247"/>
          </a:xfrm>
        </p:grpSpPr>
        <p:sp>
          <p:nvSpPr>
            <p:cNvPr id="7" name="Line"/>
            <p:cNvSpPr/>
            <p:nvPr/>
          </p:nvSpPr>
          <p:spPr>
            <a:xfrm flipV="1">
              <a:off x="187420" y="2013050"/>
              <a:ext cx="1" cy="58589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" name="&gt;_"/>
            <p:cNvSpPr txBox="1"/>
            <p:nvPr/>
          </p:nvSpPr>
          <p:spPr>
            <a:xfrm>
              <a:off x="0" y="0"/>
              <a:ext cx="654241" cy="118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12700">
                <a:lnSpc>
                  <a:spcPts val="1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 spc="0">
                  <a:solidFill>
                    <a:srgbClr val="FFFFFF"/>
                  </a:solidFill>
                  <a:latin typeface="Greycliff CF Light"/>
                  <a:ea typeface="Greycliff CF Light"/>
                  <a:cs typeface="Greycliff CF Light"/>
                  <a:sym typeface="Greycliff CF Light"/>
                </a:defRPr>
              </a:lvl1pPr>
            </a:lstStyle>
            <a:p>
              <a:r>
                <a:t>&gt;_</a:t>
              </a:r>
            </a:p>
          </p:txBody>
        </p:sp>
        <p:pic>
          <p:nvPicPr>
            <p:cNvPr id="9" name="Image" descr="Image"/>
            <p:cNvPicPr>
              <a:picLocks noChangeAspect="1"/>
            </p:cNvPicPr>
            <p:nvPr/>
          </p:nvPicPr>
          <p:blipFill>
            <a:blip r:embed="rId10">
              <a:alphaModFix amt="96000"/>
            </a:blip>
            <a:stretch>
              <a:fillRect/>
            </a:stretch>
          </p:blipFill>
          <p:spPr>
            <a:xfrm>
              <a:off x="51953" y="8558247"/>
              <a:ext cx="279401" cy="355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899840" y="12812182"/>
            <a:ext cx="300025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600" spc="0">
                <a:solidFill>
                  <a:srgbClr val="FFFFFF"/>
                </a:solidFill>
                <a:latin typeface="Greycliff CF Regular"/>
                <a:ea typeface="Greycliff CF Regular"/>
                <a:cs typeface="Greycliff CF Regular"/>
                <a:sym typeface="Greycliff CF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9pPr>
    </p:titleStyle>
    <p:bodyStyle>
      <a:lvl1pPr marL="132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1pPr>
      <a:lvl2pPr marL="195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2pPr>
      <a:lvl3pPr marL="259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3pPr>
      <a:lvl4pPr marL="322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4pPr>
      <a:lvl5pPr marL="386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5pPr>
      <a:lvl6pPr marL="449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6pPr>
      <a:lvl7pPr marL="513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7pPr>
      <a:lvl8pPr marL="576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8pPr>
      <a:lvl9pPr marL="640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security/site/docs/current/api/org/springframework/security/config/annotation/web/builders/HttpSecurity.html#addFilterBefore(javax.servlet.Filter,java.lang.Class)" TargetMode="External"/><Relationship Id="rId2" Type="http://schemas.openxmlformats.org/officeDocument/2006/relationships/hyperlink" Target="https://docs.spring.io/spring-security/site/docs/current/api/org/springframework/security/config/annotation/web/builders/HttpSecurity.html#addFilterAfter(javax.servlet.Filter,java.lang.Class)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spring.io/spring-security/site/docs/current/api/org/springframework/security/config/annotation/web/builders/HttpSecurity.html#addFilter(javax.servlet.Filter)" TargetMode="External"/><Relationship Id="rId4" Type="http://schemas.openxmlformats.org/officeDocument/2006/relationships/hyperlink" Target="https://docs.spring.io/spring-security/site/docs/current/api/org/springframework/security/config/annotation/web/builders/HttpSecurity.html#addFilterAt(javax.servlet.Filter,java.lang.Class)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33" y="1886129"/>
            <a:ext cx="6238364" cy="96834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PRESENTATION…"/>
          <p:cNvSpPr txBox="1"/>
          <p:nvPr/>
        </p:nvSpPr>
        <p:spPr>
          <a:xfrm>
            <a:off x="2033746" y="10789532"/>
            <a:ext cx="16870074" cy="134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>
              <a:lnSpc>
                <a:spcPct val="90000"/>
              </a:lnSpc>
              <a:defRPr sz="90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b="1" dirty="0"/>
              <a:t>Spring Security</a:t>
            </a:r>
            <a:endParaRPr b="1" dirty="0"/>
          </a:p>
        </p:txBody>
      </p:sp>
      <p:sp>
        <p:nvSpPr>
          <p:cNvPr id="165" name="1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Visual Elements &amp;…"/>
          <p:cNvSpPr txBox="1"/>
          <p:nvPr/>
        </p:nvSpPr>
        <p:spPr>
          <a:xfrm>
            <a:off x="2494062" y="742502"/>
            <a:ext cx="17523672" cy="1024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143000" indent="-114300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b="1" dirty="0" err="1"/>
              <a:t>Table</a:t>
            </a:r>
            <a:r>
              <a:rPr lang="tr-TR" b="1" dirty="0"/>
              <a:t> of </a:t>
            </a:r>
            <a:r>
              <a:rPr lang="tr-TR" b="1" dirty="0" err="1"/>
              <a:t>Contents</a:t>
            </a:r>
            <a:endParaRPr lang="tr-TR" b="1" dirty="0"/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/>
              <a:t>Basic </a:t>
            </a:r>
            <a:r>
              <a:rPr lang="tr-TR" sz="6000" dirty="0" err="1"/>
              <a:t>Authentication</a:t>
            </a:r>
            <a:endParaRPr lang="tr-TR" sz="6000" dirty="0"/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/>
              <a:t>Authority</a:t>
            </a:r>
            <a:r>
              <a:rPr lang="tr-TR" sz="6000" dirty="0"/>
              <a:t> </a:t>
            </a:r>
            <a:r>
              <a:rPr lang="tr-TR" sz="6000" dirty="0" err="1"/>
              <a:t>Based</a:t>
            </a:r>
            <a:r>
              <a:rPr lang="tr-TR" sz="6000" dirty="0"/>
              <a:t> Basic </a:t>
            </a:r>
            <a:r>
              <a:rPr lang="tr-TR" sz="6000" dirty="0" err="1"/>
              <a:t>Authentication</a:t>
            </a:r>
            <a:endParaRPr lang="tr-TR" sz="6000" dirty="0"/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/>
              <a:t>JWT </a:t>
            </a:r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/>
              <a:t>Headers</a:t>
            </a:r>
            <a:endParaRPr lang="tr-TR" sz="6000" dirty="0"/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/>
              <a:t>Custom</a:t>
            </a:r>
            <a:r>
              <a:rPr lang="tr-TR" sz="6000" dirty="0"/>
              <a:t> Security </a:t>
            </a:r>
            <a:r>
              <a:rPr lang="tr-TR" sz="6000" dirty="0" err="1"/>
              <a:t>Filter</a:t>
            </a:r>
            <a:endParaRPr lang="tr-TR" sz="6000" dirty="0"/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/>
              <a:t>Security </a:t>
            </a:r>
            <a:r>
              <a:rPr lang="tr-TR" sz="6000" dirty="0" err="1"/>
              <a:t>Exception</a:t>
            </a:r>
            <a:r>
              <a:rPr lang="tr-TR" sz="6000" dirty="0"/>
              <a:t> Handling</a:t>
            </a:r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/>
              <a:t>CSRF , CORS</a:t>
            </a:r>
          </a:p>
        </p:txBody>
      </p:sp>
      <p:sp>
        <p:nvSpPr>
          <p:cNvPr id="168" name="2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atüler"/>
          <p:cNvSpPr txBox="1"/>
          <p:nvPr/>
        </p:nvSpPr>
        <p:spPr>
          <a:xfrm>
            <a:off x="2662012" y="1777682"/>
            <a:ext cx="21037743" cy="76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 err="1">
                <a:solidFill>
                  <a:schemeClr val="bg1"/>
                </a:solidFill>
              </a:rPr>
              <a:t>Headers</a:t>
            </a:r>
            <a:endParaRPr lang="tr-TR" sz="6000" dirty="0">
              <a:solidFill>
                <a:schemeClr val="bg1"/>
              </a:solidFill>
            </a:endParaRP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en-US" sz="6000" b="0" i="0" dirty="0">
                <a:solidFill>
                  <a:schemeClr val="bg1"/>
                </a:solidFill>
                <a:effectLst/>
                <a:latin typeface="+mn-lt"/>
              </a:rPr>
              <a:t>The 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+mn-lt"/>
              </a:rPr>
              <a:t>HTTP headers</a:t>
            </a:r>
            <a:r>
              <a:rPr lang="en-US" sz="6000" b="0" i="0" dirty="0">
                <a:solidFill>
                  <a:schemeClr val="bg1"/>
                </a:solidFill>
                <a:effectLst/>
                <a:latin typeface="+mn-lt"/>
              </a:rPr>
              <a:t> are used to pass additional information between the clients and the server through the 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+mn-lt"/>
              </a:rPr>
              <a:t>request</a:t>
            </a:r>
            <a:r>
              <a:rPr lang="en-US" sz="6000" b="0" i="0" dirty="0">
                <a:solidFill>
                  <a:schemeClr val="bg1"/>
                </a:solidFill>
                <a:effectLst/>
                <a:latin typeface="+mn-lt"/>
              </a:rPr>
              <a:t> and 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+mn-lt"/>
              </a:rPr>
              <a:t>response header</a:t>
            </a:r>
            <a:r>
              <a:rPr lang="en-US" sz="6000" b="0" i="0" dirty="0">
                <a:solidFill>
                  <a:schemeClr val="bg1"/>
                </a:solidFill>
                <a:effectLst/>
                <a:latin typeface="+mn-lt"/>
              </a:rPr>
              <a:t>.</a:t>
            </a:r>
            <a:r>
              <a:rPr lang="tr-TR" sz="60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  <a:latin typeface="+mn-lt"/>
              </a:rPr>
              <a:t>Examples</a:t>
            </a:r>
            <a:endParaRPr lang="tr-TR" sz="6000" dirty="0">
              <a:solidFill>
                <a:schemeClr val="bg1"/>
              </a:solidFill>
              <a:latin typeface="+mn-lt"/>
            </a:endParaRPr>
          </a:p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  <a:latin typeface="+mn-lt"/>
              </a:rPr>
              <a:t>Autherization</a:t>
            </a:r>
            <a:r>
              <a:rPr lang="tr-TR" sz="6000" dirty="0">
                <a:solidFill>
                  <a:schemeClr val="bg1"/>
                </a:solidFill>
                <a:latin typeface="+mn-lt"/>
              </a:rPr>
              <a:t>, </a:t>
            </a:r>
            <a:r>
              <a:rPr lang="tr-TR" sz="6000" dirty="0" err="1">
                <a:solidFill>
                  <a:schemeClr val="bg1"/>
                </a:solidFill>
                <a:latin typeface="+mn-lt"/>
              </a:rPr>
              <a:t>Authentication</a:t>
            </a:r>
            <a:r>
              <a:rPr lang="tr-TR" sz="6000" dirty="0">
                <a:solidFill>
                  <a:schemeClr val="bg1"/>
                </a:solidFill>
                <a:latin typeface="+mn-lt"/>
              </a:rPr>
              <a:t>, Content-</a:t>
            </a:r>
            <a:r>
              <a:rPr lang="tr-TR" sz="6000" dirty="0" err="1">
                <a:solidFill>
                  <a:schemeClr val="bg1"/>
                </a:solidFill>
                <a:latin typeface="+mn-lt"/>
              </a:rPr>
              <a:t>Type</a:t>
            </a:r>
            <a:r>
              <a:rPr lang="tr-TR" sz="6000" dirty="0">
                <a:solidFill>
                  <a:schemeClr val="bg1"/>
                </a:solidFill>
                <a:latin typeface="+mn-lt"/>
              </a:rPr>
              <a:t>, </a:t>
            </a:r>
            <a:r>
              <a:rPr lang="tr-TR" sz="6000" dirty="0" err="1">
                <a:solidFill>
                  <a:schemeClr val="bg1"/>
                </a:solidFill>
                <a:latin typeface="+mn-lt"/>
              </a:rPr>
              <a:t>Accept</a:t>
            </a:r>
            <a:r>
              <a:rPr lang="tr-TR" sz="6000" dirty="0">
                <a:solidFill>
                  <a:schemeClr val="bg1"/>
                </a:solidFill>
                <a:latin typeface="+mn-lt"/>
              </a:rPr>
              <a:t>, X-</a:t>
            </a:r>
            <a:r>
              <a:rPr lang="tr-TR" sz="6000" dirty="0" err="1">
                <a:solidFill>
                  <a:schemeClr val="bg1"/>
                </a:solidFill>
                <a:latin typeface="+mn-lt"/>
              </a:rPr>
              <a:t>Csrf</a:t>
            </a:r>
            <a:r>
              <a:rPr lang="tr-TR" sz="6000" dirty="0">
                <a:solidFill>
                  <a:schemeClr val="bg1"/>
                </a:solidFill>
                <a:latin typeface="+mn-lt"/>
              </a:rPr>
              <a:t>-</a:t>
            </a:r>
            <a:r>
              <a:rPr lang="tr-TR" sz="6000" dirty="0" err="1">
                <a:solidFill>
                  <a:schemeClr val="bg1"/>
                </a:solidFill>
                <a:latin typeface="+mn-lt"/>
              </a:rPr>
              <a:t>Token</a:t>
            </a:r>
            <a:endParaRPr lang="tr-TR" sz="6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5" name="3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atüler"/>
          <p:cNvSpPr txBox="1"/>
          <p:nvPr/>
        </p:nvSpPr>
        <p:spPr>
          <a:xfrm>
            <a:off x="2755318" y="1777682"/>
            <a:ext cx="20589874" cy="762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 err="1">
                <a:solidFill>
                  <a:schemeClr val="bg1"/>
                </a:solidFill>
              </a:rPr>
              <a:t>Custom</a:t>
            </a:r>
            <a:r>
              <a:rPr lang="tr-TR" sz="9600" b="1" dirty="0">
                <a:solidFill>
                  <a:schemeClr val="bg1"/>
                </a:solidFill>
              </a:rPr>
              <a:t> Security </a:t>
            </a:r>
            <a:r>
              <a:rPr lang="tr-TR" sz="9600" b="1" dirty="0" err="1">
                <a:solidFill>
                  <a:schemeClr val="bg1"/>
                </a:solidFill>
              </a:rPr>
              <a:t>Filters</a:t>
            </a:r>
            <a:endParaRPr lang="tr-TR" sz="9600" b="1" dirty="0">
              <a:solidFill>
                <a:schemeClr val="bg1"/>
              </a:solidFill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400" b="1" i="0" u="none" strike="noStrike" dirty="0" err="1">
                <a:solidFill>
                  <a:schemeClr val="tx1"/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addFilterAfter</a:t>
            </a:r>
            <a:r>
              <a:rPr lang="en-US" sz="4400" b="1" i="0" u="none" strike="noStrike" dirty="0">
                <a:solidFill>
                  <a:schemeClr val="tx1"/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(filter, class)</a:t>
            </a:r>
            <a:r>
              <a:rPr lang="en-US" sz="4400" b="0" i="0" dirty="0">
                <a:solidFill>
                  <a:schemeClr val="tx1"/>
                </a:solidFill>
                <a:effectLst/>
                <a:latin typeface="+mn-lt"/>
              </a:rPr>
              <a:t>–Adds a filter after the position of the specified filter class.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400" b="1" i="0" u="none" strike="noStrike" dirty="0" err="1">
                <a:solidFill>
                  <a:schemeClr val="tx1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addFilterBefore</a:t>
            </a:r>
            <a:r>
              <a:rPr lang="en-US" sz="4400" b="1" i="0" u="none" strike="noStrike" dirty="0">
                <a:solidFill>
                  <a:schemeClr val="tx1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(filter, class)</a:t>
            </a:r>
            <a:r>
              <a:rPr lang="en-US" sz="4400" b="0" i="0" dirty="0">
                <a:solidFill>
                  <a:schemeClr val="tx1"/>
                </a:solidFill>
                <a:effectLst/>
                <a:latin typeface="+mn-lt"/>
              </a:rPr>
              <a:t>–Filter before the position of the specified filter class.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400" b="1" i="0" u="none" strike="noStrike" dirty="0" err="1">
                <a:solidFill>
                  <a:schemeClr val="tx1"/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addFilterAt</a:t>
            </a:r>
            <a:r>
              <a:rPr lang="en-US" sz="4400" b="1" i="0" u="none" strike="noStrike" dirty="0">
                <a:solidFill>
                  <a:schemeClr val="tx1"/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(filter, class)</a:t>
            </a:r>
            <a:r>
              <a:rPr lang="en-US" sz="4400" b="0" i="0" dirty="0">
                <a:solidFill>
                  <a:schemeClr val="tx1"/>
                </a:solidFill>
                <a:effectLst/>
                <a:latin typeface="+mn-lt"/>
              </a:rPr>
              <a:t>–Adds a filter at the location of the specified filter class.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400" b="1" i="0" u="none" strike="noStrike" dirty="0" err="1">
                <a:solidFill>
                  <a:schemeClr val="tx1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addFilter</a:t>
            </a:r>
            <a:r>
              <a:rPr lang="en-US" sz="4400" b="1" i="0" u="none" strike="noStrike" dirty="0">
                <a:solidFill>
                  <a:schemeClr val="tx1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(filter)</a:t>
            </a:r>
            <a:r>
              <a:rPr lang="en-US" sz="4400" b="1" i="0" dirty="0">
                <a:solidFill>
                  <a:schemeClr val="tx1"/>
                </a:solidFill>
                <a:effectLst/>
                <a:latin typeface="+mn-lt"/>
              </a:rPr>
              <a:t>–</a:t>
            </a:r>
            <a:r>
              <a:rPr lang="en-US" sz="4400" b="0" i="0" dirty="0">
                <a:solidFill>
                  <a:schemeClr val="tx1"/>
                </a:solidFill>
                <a:effectLst/>
                <a:latin typeface="+mn-lt"/>
              </a:rPr>
              <a:t>adds a filter that must be an instance of or extend the filter provided by Spring Security</a:t>
            </a:r>
          </a:p>
        </p:txBody>
      </p:sp>
      <p:sp>
        <p:nvSpPr>
          <p:cNvPr id="195" name="3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363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İş Statü Kartları"/>
          <p:cNvSpPr txBox="1"/>
          <p:nvPr/>
        </p:nvSpPr>
        <p:spPr>
          <a:xfrm>
            <a:off x="2662013" y="1777682"/>
            <a:ext cx="20235310" cy="76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>
                <a:solidFill>
                  <a:schemeClr val="bg1"/>
                </a:solidFill>
              </a:rPr>
              <a:t>Security </a:t>
            </a:r>
            <a:r>
              <a:rPr lang="tr-TR" sz="9600" b="1" dirty="0" err="1">
                <a:solidFill>
                  <a:schemeClr val="bg1"/>
                </a:solidFill>
              </a:rPr>
              <a:t>Exception</a:t>
            </a:r>
            <a:r>
              <a:rPr lang="tr-TR" sz="9600" b="1" dirty="0">
                <a:solidFill>
                  <a:schemeClr val="bg1"/>
                </a:solidFill>
              </a:rPr>
              <a:t> Handling</a:t>
            </a: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>
                <a:solidFill>
                  <a:schemeClr val="bg1"/>
                </a:solidFill>
              </a:rPr>
              <a:t>Spring </a:t>
            </a:r>
            <a:r>
              <a:rPr lang="tr-TR" sz="6000" dirty="0" err="1">
                <a:solidFill>
                  <a:schemeClr val="bg1"/>
                </a:solidFill>
              </a:rPr>
              <a:t>Securit</a:t>
            </a:r>
            <a:r>
              <a:rPr lang="tr-TR" sz="6000" dirty="0">
                <a:solidFill>
                  <a:schemeClr val="bg1"/>
                </a:solidFill>
              </a:rPr>
              <a:t> can </a:t>
            </a:r>
            <a:r>
              <a:rPr lang="tr-TR" sz="6000" dirty="0" err="1">
                <a:solidFill>
                  <a:schemeClr val="bg1"/>
                </a:solidFill>
              </a:rPr>
              <a:t>handle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exception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with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respect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to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our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purpose</a:t>
            </a:r>
            <a:r>
              <a:rPr lang="tr-TR" sz="6000" dirty="0">
                <a:solidFill>
                  <a:schemeClr val="bg1"/>
                </a:solidFill>
              </a:rPr>
              <a:t>.</a:t>
            </a:r>
          </a:p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</a:rPr>
              <a:t>Such</a:t>
            </a:r>
            <a:r>
              <a:rPr lang="tr-TR" sz="6000" dirty="0">
                <a:solidFill>
                  <a:schemeClr val="bg1"/>
                </a:solidFill>
              </a:rPr>
              <a:t> as</a:t>
            </a:r>
          </a:p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</a:rPr>
              <a:t>BearerTokenAuthenticationEntryPoint</a:t>
            </a:r>
            <a:r>
              <a:rPr lang="tr-TR" sz="6000" dirty="0">
                <a:solidFill>
                  <a:schemeClr val="bg1"/>
                </a:solidFill>
              </a:rPr>
              <a:t>, </a:t>
            </a:r>
            <a:r>
              <a:rPr lang="tr-TR" sz="6000" dirty="0" err="1">
                <a:solidFill>
                  <a:schemeClr val="bg1"/>
                </a:solidFill>
              </a:rPr>
              <a:t>BearerTokenAccessDeniedHandler</a:t>
            </a:r>
            <a:endParaRPr lang="tr-TR" sz="6000" dirty="0">
              <a:solidFill>
                <a:schemeClr val="bg1"/>
              </a:solidFill>
            </a:endParaRPr>
          </a:p>
        </p:txBody>
      </p:sp>
      <p:sp>
        <p:nvSpPr>
          <p:cNvPr id="210" name="4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İş Statü Kartları"/>
          <p:cNvSpPr txBox="1"/>
          <p:nvPr/>
        </p:nvSpPr>
        <p:spPr>
          <a:xfrm>
            <a:off x="2662013" y="1777682"/>
            <a:ext cx="20235310" cy="5047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>
                <a:solidFill>
                  <a:schemeClr val="bg1"/>
                </a:solidFill>
              </a:rPr>
              <a:t>CSRF</a:t>
            </a: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en-US" sz="4000" b="0" i="0" dirty="0">
                <a:solidFill>
                  <a:schemeClr val="tx1"/>
                </a:solidFill>
                <a:effectLst/>
                <a:latin typeface="+mn-lt"/>
              </a:rPr>
              <a:t>Definition. </a:t>
            </a:r>
            <a:r>
              <a:rPr lang="en-US" sz="4000" b="1" i="0" dirty="0">
                <a:solidFill>
                  <a:schemeClr val="tx1"/>
                </a:solidFill>
                <a:effectLst/>
                <a:latin typeface="+mn-lt"/>
              </a:rPr>
              <a:t>Cross-Site Request Forgery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+mn-lt"/>
              </a:rPr>
              <a:t> (CSRF) is an attack that forces authenticated users to submit a request to a Web application against which they are currently authenticated. CSRF attacks exploit the trust a Web application has in an authenticated user.</a:t>
            </a:r>
            <a:endParaRPr lang="tr-TR" sz="40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0" name="4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4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24D48DA-A730-349A-E15C-48B51336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64" y="7219729"/>
            <a:ext cx="16682536" cy="53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324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İş Statü Kartları"/>
          <p:cNvSpPr txBox="1"/>
          <p:nvPr/>
        </p:nvSpPr>
        <p:spPr>
          <a:xfrm>
            <a:off x="2662013" y="1777682"/>
            <a:ext cx="20235310" cy="323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>
                <a:solidFill>
                  <a:schemeClr val="bg1"/>
                </a:solidFill>
              </a:rPr>
              <a:t>CORS</a:t>
            </a:r>
          </a:p>
          <a:p>
            <a:pPr marL="1143000" indent="-1143000">
              <a:lnSpc>
                <a:spcPct val="100000"/>
              </a:lnSpc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en-US" sz="4000" b="1" i="0" dirty="0">
                <a:solidFill>
                  <a:schemeClr val="tx1"/>
                </a:solidFill>
                <a:effectLst/>
                <a:latin typeface="+mn-lt"/>
              </a:rPr>
              <a:t>Cross-Origin Resource Sharing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+mn-lt"/>
              </a:rPr>
              <a:t> (CORS) is an HTTP-header based mechanism that allows a server to indicate any origins (domain, scheme, or port) other than its own from which a browser should permit loading resources.</a:t>
            </a:r>
            <a:endParaRPr lang="tr-TR" sz="40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0" name="4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4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8609BF8-970A-A267-7B85-29874FA6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13" y="5009336"/>
            <a:ext cx="17854837" cy="499491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ED51856-18AD-B9DC-E956-E40F993F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13" y="10004249"/>
            <a:ext cx="10877540" cy="156754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5AF2C31-2984-848E-1815-E2C786E80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013" y="11571798"/>
            <a:ext cx="10877541" cy="1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43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33" y="1886129"/>
            <a:ext cx="6238364" cy="968344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TEŞEKKÜRLER"/>
          <p:cNvSpPr txBox="1"/>
          <p:nvPr/>
        </p:nvSpPr>
        <p:spPr>
          <a:xfrm>
            <a:off x="2033747" y="10665418"/>
            <a:ext cx="1476248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90000"/>
              </a:lnSpc>
              <a:defRPr sz="90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r>
              <a:t>TEŞEKKÜRLER</a:t>
            </a:r>
          </a:p>
        </p:txBody>
      </p:sp>
      <p:sp>
        <p:nvSpPr>
          <p:cNvPr id="679" name="24"/>
          <p:cNvSpPr txBox="1"/>
          <p:nvPr/>
        </p:nvSpPr>
        <p:spPr>
          <a:xfrm>
            <a:off x="2951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24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24242B"/>
      </a:dk1>
      <a:lt1>
        <a:srgbClr val="2B2B07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reycliff CF Demi Bold"/>
        <a:ea typeface="Greycliff CF Demi Bold"/>
        <a:cs typeface="Greycliff CF Demi Bold"/>
      </a:majorFont>
      <a:minorFont>
        <a:latin typeface="Greycliff CF Demi Bold"/>
        <a:ea typeface="Greycliff CF Demi Bold"/>
        <a:cs typeface="Greycliff CF Demi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-100" normalizeH="0" baseline="0">
            <a:ln>
              <a:noFill/>
            </a:ln>
            <a:solidFill>
              <a:srgbClr val="24242B"/>
            </a:solidFill>
            <a:effectLst/>
            <a:uFillTx/>
            <a:latin typeface="Bespoke Sans Bold"/>
            <a:ea typeface="Bespoke Sans Bold"/>
            <a:cs typeface="Bespoke Sans Bold"/>
            <a:sym typeface="Bespoke Sans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reycliff CF Demi Bold"/>
        <a:ea typeface="Greycliff CF Demi Bold"/>
        <a:cs typeface="Greycliff CF Demi Bold"/>
      </a:majorFont>
      <a:minorFont>
        <a:latin typeface="Greycliff CF Demi Bold"/>
        <a:ea typeface="Greycliff CF Demi Bold"/>
        <a:cs typeface="Greycliff CF Demi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-100" normalizeH="0" baseline="0">
            <a:ln>
              <a:noFill/>
            </a:ln>
            <a:solidFill>
              <a:srgbClr val="24242B"/>
            </a:solidFill>
            <a:effectLst/>
            <a:uFillTx/>
            <a:latin typeface="Bespoke Sans Bold"/>
            <a:ea typeface="Bespoke Sans Bold"/>
            <a:cs typeface="Bespoke Sans Bold"/>
            <a:sym typeface="Bespoke Sans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245</Words>
  <Application>Microsoft Office PowerPoint</Application>
  <PresentationFormat>Özel</PresentationFormat>
  <Paragraphs>35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8" baseType="lpstr">
      <vt:lpstr>Arial</vt:lpstr>
      <vt:lpstr>Bespoke Sans Bold</vt:lpstr>
      <vt:lpstr>Greycliff CF Bold</vt:lpstr>
      <vt:lpstr>Greycliff CF Demi Bold</vt:lpstr>
      <vt:lpstr>Greycliff CF Light</vt:lpstr>
      <vt:lpstr>Greycliff CF Regular</vt:lpstr>
      <vt:lpstr>Helvetica Neue</vt:lpstr>
      <vt:lpstr>Helvetica Neue Medium</vt:lpstr>
      <vt:lpstr>Wingdings</vt:lpstr>
      <vt:lpstr>White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ERTAN YILDIZ</dc:creator>
  <cp:lastModifiedBy>mehmet.hanifi@marun.edu.tr</cp:lastModifiedBy>
  <cp:revision>21</cp:revision>
  <dcterms:modified xsi:type="dcterms:W3CDTF">2022-11-23T19:45:38Z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e2daf3e1-36b1-420a-a765-a945c2ff0136</vt:lpwstr>
  </property>
  <property fmtid="{D5CDD505-2E9C-101B-9397-08002B2CF9AE}" pid="3" name="TURKCELLCLASSIFICATION">
    <vt:lpwstr>TURKCELL DAHİLİ</vt:lpwstr>
  </property>
</Properties>
</file>